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sldIdLst>
    <p:sldId id="256" r:id="rId2"/>
    <p:sldId id="257" r:id="rId3"/>
    <p:sldId id="269" r:id="rId4"/>
    <p:sldId id="270" r:id="rId5"/>
    <p:sldId id="271" r:id="rId6"/>
    <p:sldId id="259" r:id="rId7"/>
    <p:sldId id="260" r:id="rId8"/>
    <p:sldId id="261" r:id="rId9"/>
    <p:sldId id="258" r:id="rId10"/>
    <p:sldId id="272" r:id="rId11"/>
    <p:sldId id="26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07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25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834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675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94904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35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913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7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53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898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5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68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456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9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9/11/2018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43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8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9/11/2018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283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630" y="4114799"/>
            <a:ext cx="11456124" cy="1646302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Alice’s Adventures in Wonderland &amp; The Diary of Anne Frank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5552" y="5761101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Workshop: Tuesday, September 11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, 2018</a:t>
            </a:r>
            <a:endParaRPr lang="en-US" sz="3200" dirty="0"/>
          </a:p>
        </p:txBody>
      </p:sp>
      <p:pic>
        <p:nvPicPr>
          <p:cNvPr id="5" name="Content Placeholder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112" y="141824"/>
            <a:ext cx="3299328" cy="3781016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548" y="141824"/>
            <a:ext cx="3789940" cy="3781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1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731520"/>
          </a:xfrm>
        </p:spPr>
        <p:txBody>
          <a:bodyPr/>
          <a:lstStyle/>
          <a:p>
            <a:pPr algn="ctr"/>
            <a:r>
              <a:rPr lang="en-US" dirty="0" smtClean="0"/>
              <a:t>Auditions: Diary Monologues &amp; Scenes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3" y="731520"/>
            <a:ext cx="9705703" cy="6021977"/>
          </a:xfrm>
        </p:spPr>
        <p:txBody>
          <a:bodyPr>
            <a:normAutofit lnSpcReduction="10000"/>
          </a:bodyPr>
          <a:lstStyle/>
          <a:p>
            <a:r>
              <a:rPr lang="en-US" sz="2400" b="1" dirty="0"/>
              <a:t>Step One</a:t>
            </a:r>
            <a:r>
              <a:rPr lang="en-US" sz="2400" dirty="0"/>
              <a:t>: take out your theater handbook and read the auditioning section—carefully</a:t>
            </a:r>
          </a:p>
          <a:p>
            <a:r>
              <a:rPr lang="en-US" sz="2400" b="1" dirty="0"/>
              <a:t>Step Two</a:t>
            </a:r>
            <a:r>
              <a:rPr lang="en-US" sz="2400" dirty="0"/>
              <a:t>: find several characters (</a:t>
            </a:r>
            <a:r>
              <a:rPr lang="en-US" sz="2400" dirty="0" smtClean="0"/>
              <a:t>2-3) </a:t>
            </a:r>
            <a:r>
              <a:rPr lang="en-US" sz="2400" dirty="0"/>
              <a:t>that you would like to audition for (be realistic about your strengths and weaknesses)</a:t>
            </a:r>
          </a:p>
          <a:p>
            <a:r>
              <a:rPr lang="en-US" sz="2400" b="1" dirty="0"/>
              <a:t>Step Three: </a:t>
            </a:r>
            <a:r>
              <a:rPr lang="en-US" sz="2400" dirty="0" smtClean="0"/>
              <a:t>find </a:t>
            </a:r>
            <a:r>
              <a:rPr lang="en-US" sz="2400" dirty="0"/>
              <a:t>the </a:t>
            </a:r>
            <a:r>
              <a:rPr lang="en-US" sz="2400" dirty="0" smtClean="0"/>
              <a:t>speeches/scenes </a:t>
            </a:r>
            <a:r>
              <a:rPr lang="en-US" sz="2400" dirty="0"/>
              <a:t>assigned to the characters you would like to play</a:t>
            </a:r>
          </a:p>
          <a:p>
            <a:r>
              <a:rPr lang="en-US" sz="2400" b="1" dirty="0"/>
              <a:t>Step Four: </a:t>
            </a:r>
          </a:p>
          <a:p>
            <a:pPr lvl="1"/>
            <a:r>
              <a:rPr lang="en-US" sz="2400" dirty="0"/>
              <a:t>If it is a speech on your own—get to work </a:t>
            </a:r>
            <a:r>
              <a:rPr lang="en-US" sz="2400" dirty="0">
                <a:sym typeface="Wingdings" panose="05000000000000000000" pitchFamily="2" charset="2"/>
              </a:rPr>
              <a:t> </a:t>
            </a:r>
            <a:endParaRPr lang="en-US" sz="2400" dirty="0"/>
          </a:p>
          <a:p>
            <a:pPr lvl="1"/>
            <a:r>
              <a:rPr lang="en-US" sz="2400" dirty="0"/>
              <a:t>If it is a scene with one or more people—find </a:t>
            </a:r>
            <a:r>
              <a:rPr lang="en-US" sz="2400" dirty="0" smtClean="0"/>
              <a:t>(a) partner(s) </a:t>
            </a:r>
            <a:r>
              <a:rPr lang="en-US" sz="2400" dirty="0"/>
              <a:t>and get to work </a:t>
            </a:r>
            <a:r>
              <a:rPr lang="en-US" sz="2400" dirty="0" smtClean="0">
                <a:sym typeface="Wingdings" panose="05000000000000000000" pitchFamily="2" charset="2"/>
              </a:rPr>
              <a:t></a:t>
            </a:r>
          </a:p>
          <a:p>
            <a:pPr lvl="2"/>
            <a:r>
              <a:rPr lang="en-US" sz="2200" dirty="0" smtClean="0"/>
              <a:t>When preparing </a:t>
            </a:r>
            <a:r>
              <a:rPr lang="en-US" sz="2200" dirty="0"/>
              <a:t>the </a:t>
            </a:r>
            <a:r>
              <a:rPr lang="en-US" sz="2200" dirty="0" smtClean="0"/>
              <a:t>monologue/scene, keep </a:t>
            </a:r>
            <a:r>
              <a:rPr lang="en-US" sz="2200" dirty="0"/>
              <a:t>in mind ways you can embody that character </a:t>
            </a:r>
            <a:r>
              <a:rPr lang="en-US" sz="2200" dirty="0">
                <a:solidFill>
                  <a:schemeClr val="accent2"/>
                </a:solidFill>
              </a:rPr>
              <a:t>vocally, physically, and mentally</a:t>
            </a:r>
          </a:p>
          <a:p>
            <a:r>
              <a:rPr lang="en-US" sz="2400" b="1" dirty="0" smtClean="0"/>
              <a:t>Step Five: </a:t>
            </a:r>
            <a:r>
              <a:rPr lang="en-US" sz="2400" dirty="0" smtClean="0"/>
              <a:t>Be </a:t>
            </a:r>
            <a:r>
              <a:rPr lang="en-US" sz="2400" dirty="0"/>
              <a:t>confident in the work you’d done and NAIL THOSE AUDITIONS!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228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682580"/>
          </a:xfrm>
        </p:spPr>
        <p:txBody>
          <a:bodyPr/>
          <a:lstStyle/>
          <a:p>
            <a:pPr algn="ctr"/>
            <a:r>
              <a:rPr lang="en-US" dirty="0" smtClean="0"/>
              <a:t>Final Reminders: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70457" y="682580"/>
            <a:ext cx="10205954" cy="6078828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/>
              <a:t>AUDITIONS</a:t>
            </a:r>
            <a:r>
              <a:rPr lang="en-US" sz="2800" b="1" dirty="0"/>
              <a:t>:  </a:t>
            </a:r>
            <a:endParaRPr lang="en-US" sz="2800" b="1" dirty="0" smtClean="0"/>
          </a:p>
          <a:p>
            <a:pPr lvl="1"/>
            <a:r>
              <a:rPr lang="en-US" sz="2600" dirty="0" smtClean="0"/>
              <a:t>Wednesday, September 12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b="1" dirty="0" smtClean="0"/>
              <a:t>OR</a:t>
            </a:r>
            <a:r>
              <a:rPr lang="en-US" sz="2600" dirty="0" smtClean="0"/>
              <a:t> Thursday, </a:t>
            </a:r>
            <a:r>
              <a:rPr lang="en-US" sz="2600" dirty="0"/>
              <a:t>September </a:t>
            </a:r>
            <a:r>
              <a:rPr lang="en-US" sz="2600" dirty="0" smtClean="0"/>
              <a:t>13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</a:t>
            </a:r>
            <a:r>
              <a:rPr lang="en-US" sz="2600" dirty="0"/>
              <a:t>(beginning at </a:t>
            </a:r>
            <a:r>
              <a:rPr lang="en-US" sz="2600" dirty="0" smtClean="0"/>
              <a:t>3:45/3:50 </a:t>
            </a:r>
            <a:r>
              <a:rPr lang="en-US" sz="2600" dirty="0"/>
              <a:t>in the Choir Room)</a:t>
            </a:r>
          </a:p>
          <a:p>
            <a:r>
              <a:rPr lang="en-US" sz="2800" b="1" dirty="0"/>
              <a:t>CALL </a:t>
            </a:r>
            <a:r>
              <a:rPr lang="en-US" sz="2800" b="1" dirty="0" smtClean="0"/>
              <a:t>BACKS:</a:t>
            </a:r>
            <a:endParaRPr lang="en-US" sz="2800" dirty="0" smtClean="0"/>
          </a:p>
          <a:p>
            <a:pPr lvl="1"/>
            <a:r>
              <a:rPr lang="en-US" sz="2600" dirty="0" smtClean="0"/>
              <a:t>Friday, September 14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(beginning </a:t>
            </a:r>
            <a:r>
              <a:rPr lang="en-US" sz="2600" dirty="0"/>
              <a:t>at </a:t>
            </a:r>
            <a:r>
              <a:rPr lang="en-US" sz="2600" dirty="0" smtClean="0"/>
              <a:t>3:45/3:50 </a:t>
            </a:r>
            <a:r>
              <a:rPr lang="en-US" sz="2600" dirty="0"/>
              <a:t>in the Choir Room)</a:t>
            </a:r>
          </a:p>
          <a:p>
            <a:r>
              <a:rPr lang="en-US" sz="2800" b="1" dirty="0"/>
              <a:t>PERFORMANCE DATES:  </a:t>
            </a:r>
            <a:endParaRPr lang="en-US" sz="2800" b="1" dirty="0" smtClean="0"/>
          </a:p>
          <a:p>
            <a:pPr lvl="1"/>
            <a:r>
              <a:rPr lang="en-US" sz="2600" b="1" dirty="0" smtClean="0"/>
              <a:t>Alice: October 20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21</a:t>
            </a:r>
            <a:r>
              <a:rPr lang="en-US" sz="2600" b="1" baseline="30000" dirty="0" smtClean="0"/>
              <a:t>st</a:t>
            </a:r>
            <a:r>
              <a:rPr lang="en-US" sz="2600" b="1" dirty="0" smtClean="0"/>
              <a:t> </a:t>
            </a:r>
          </a:p>
          <a:p>
            <a:pPr lvl="1"/>
            <a:r>
              <a:rPr lang="en-US" sz="2600" b="1" dirty="0" smtClean="0"/>
              <a:t>Diary: November 9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10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16</a:t>
            </a:r>
            <a:r>
              <a:rPr lang="en-US" sz="2600" b="1" baseline="30000" dirty="0" smtClean="0"/>
              <a:t>th</a:t>
            </a:r>
            <a:r>
              <a:rPr lang="en-US" sz="2600" b="1" dirty="0" smtClean="0"/>
              <a:t>, 17</a:t>
            </a:r>
            <a:r>
              <a:rPr lang="en-US" sz="2600" b="1" baseline="30000" dirty="0" smtClean="0"/>
              <a:t>th</a:t>
            </a:r>
          </a:p>
          <a:p>
            <a:r>
              <a:rPr lang="en-US" sz="2800" b="1" dirty="0" smtClean="0"/>
              <a:t>Audition Forms</a:t>
            </a:r>
          </a:p>
          <a:p>
            <a:r>
              <a:rPr lang="en-US" sz="2800" b="1" dirty="0" smtClean="0"/>
              <a:t>Hand Out </a:t>
            </a:r>
            <a:r>
              <a:rPr lang="en-US" sz="2800" b="1" dirty="0" smtClean="0"/>
              <a:t>Monologues/Scenes </a:t>
            </a:r>
          </a:p>
          <a:p>
            <a:r>
              <a:rPr lang="en-US" sz="2600" b="1" dirty="0" smtClean="0"/>
              <a:t>WFBHSTHEATER.COM/Auditions</a:t>
            </a:r>
            <a:endParaRPr lang="en-US" sz="2600" b="1" dirty="0"/>
          </a:p>
          <a:p>
            <a:r>
              <a:rPr lang="en-US" sz="2800" b="1" dirty="0" smtClean="0"/>
              <a:t>Break a Leg—YOU CAN DO THIS</a:t>
            </a:r>
            <a:r>
              <a:rPr lang="en-US" sz="2800" b="1" dirty="0" smtClean="0"/>
              <a:t>!</a:t>
            </a:r>
          </a:p>
          <a:p>
            <a:endParaRPr lang="en-US" sz="2800" b="1" dirty="0"/>
          </a:p>
          <a:p>
            <a:endParaRPr lang="en-US" b="1" dirty="0" smtClean="0"/>
          </a:p>
          <a:p>
            <a:pPr marL="0" indent="0">
              <a:buNone/>
            </a:pPr>
            <a:endParaRPr lang="en-US" b="1" baseline="30000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54119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79849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Germany’s Story: Pre -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798490"/>
            <a:ext cx="9968248" cy="5743977"/>
          </a:xfrm>
        </p:spPr>
        <p:txBody>
          <a:bodyPr>
            <a:normAutofit lnSpcReduction="10000"/>
          </a:bodyPr>
          <a:lstStyle/>
          <a:p>
            <a:r>
              <a:rPr lang="en-US" sz="2200" dirty="0" smtClean="0"/>
              <a:t>The Rise of Nazi Germany</a:t>
            </a:r>
          </a:p>
          <a:p>
            <a:pPr lvl="1"/>
            <a:r>
              <a:rPr lang="en-US" sz="2200" dirty="0" smtClean="0"/>
              <a:t>poverty/unemployment at an all-time high</a:t>
            </a:r>
          </a:p>
          <a:p>
            <a:pPr lvl="1"/>
            <a:r>
              <a:rPr lang="en-US" sz="2200" dirty="0" smtClean="0"/>
              <a:t>most people dissatisfied with their government</a:t>
            </a:r>
          </a:p>
          <a:p>
            <a:pPr lvl="1"/>
            <a:r>
              <a:rPr lang="en-US" sz="2200" dirty="0" smtClean="0"/>
              <a:t>Formed in 1920: German National Socialist Labor Party – Adolf Hitler</a:t>
            </a:r>
          </a:p>
          <a:p>
            <a:pPr lvl="2"/>
            <a:r>
              <a:rPr lang="en-US" sz="2200" dirty="0"/>
              <a:t>German people: superior race—stronger, more intelligent, and better</a:t>
            </a:r>
          </a:p>
          <a:p>
            <a:pPr lvl="2"/>
            <a:r>
              <a:rPr lang="en-US" sz="2200" dirty="0"/>
              <a:t>Potential beautiful future</a:t>
            </a:r>
          </a:p>
          <a:p>
            <a:pPr lvl="2"/>
            <a:r>
              <a:rPr lang="en-US" sz="2200" dirty="0"/>
              <a:t>To Blame? Jews: degenerate race that was evil, dishonest, and dangerous</a:t>
            </a:r>
          </a:p>
          <a:p>
            <a:pPr lvl="1"/>
            <a:r>
              <a:rPr lang="en-US" sz="2200" dirty="0" smtClean="0"/>
              <a:t>By 1933:</a:t>
            </a:r>
          </a:p>
          <a:p>
            <a:pPr lvl="2"/>
            <a:r>
              <a:rPr lang="en-US" sz="2200" dirty="0" smtClean="0"/>
              <a:t>Largest party in Germany—Hitler becomes head of government</a:t>
            </a:r>
          </a:p>
          <a:p>
            <a:pPr lvl="2"/>
            <a:r>
              <a:rPr lang="en-US" sz="2200" dirty="0" smtClean="0"/>
              <a:t>All parties except Nazis were banned &amp; democracy in Germany ceased to exist</a:t>
            </a:r>
          </a:p>
          <a:p>
            <a:pPr lvl="2"/>
            <a:r>
              <a:rPr lang="en-US" sz="2200" dirty="0" smtClean="0"/>
              <a:t>Hitler took control of daily life</a:t>
            </a:r>
          </a:p>
          <a:p>
            <a:pPr lvl="2"/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109761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271" y="139337"/>
            <a:ext cx="8596668" cy="775063"/>
          </a:xfrm>
        </p:spPr>
        <p:txBody>
          <a:bodyPr/>
          <a:lstStyle/>
          <a:p>
            <a:pPr algn="ctr"/>
            <a:r>
              <a:rPr lang="en-US" dirty="0" smtClean="0"/>
              <a:t>Hitler’s Persecution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3" y="914401"/>
            <a:ext cx="9757955" cy="5943600"/>
          </a:xfrm>
        </p:spPr>
        <p:txBody>
          <a:bodyPr>
            <a:normAutofit/>
          </a:bodyPr>
          <a:lstStyle/>
          <a:p>
            <a:r>
              <a:rPr lang="en-US" dirty="0"/>
              <a:t>The Persecution of the Jewish </a:t>
            </a:r>
            <a:r>
              <a:rPr lang="en-US" dirty="0" smtClean="0"/>
              <a:t>Culture &amp; The Frank Family</a:t>
            </a:r>
          </a:p>
          <a:p>
            <a:pPr lvl="1"/>
            <a:r>
              <a:rPr lang="en-US" sz="1800" dirty="0" smtClean="0"/>
              <a:t>Hitler launched campaign of anti-Semitism on radio, in newspapers, in films, etc.</a:t>
            </a:r>
          </a:p>
          <a:p>
            <a:pPr lvl="1"/>
            <a:r>
              <a:rPr lang="en-US" sz="1800" dirty="0" smtClean="0"/>
              <a:t>1933: </a:t>
            </a:r>
            <a:r>
              <a:rPr lang="en-US" sz="1800" dirty="0"/>
              <a:t>Frank family leaves Germany and moves to Amsterdam </a:t>
            </a:r>
          </a:p>
          <a:p>
            <a:pPr lvl="1"/>
            <a:r>
              <a:rPr lang="en-US" sz="1800" dirty="0" smtClean="0"/>
              <a:t>Hitler prepares for war:</a:t>
            </a:r>
          </a:p>
          <a:p>
            <a:pPr lvl="2"/>
            <a:r>
              <a:rPr lang="en-US" sz="1800" dirty="0" smtClean="0"/>
              <a:t>1938-1939: Hitler invades Austria, parts of Czechoslovakia, and Poland</a:t>
            </a:r>
          </a:p>
          <a:p>
            <a:pPr lvl="2"/>
            <a:r>
              <a:rPr lang="en-US" sz="1800" dirty="0" smtClean="0"/>
              <a:t>1939: England/France declare war </a:t>
            </a:r>
          </a:p>
          <a:p>
            <a:pPr lvl="1"/>
            <a:r>
              <a:rPr lang="en-US" sz="1800" dirty="0" smtClean="0"/>
              <a:t>May 10, 1940: Hitler invades the Netherlands</a:t>
            </a:r>
          </a:p>
          <a:p>
            <a:pPr lvl="2"/>
            <a:r>
              <a:rPr lang="en-US" sz="1800" dirty="0" smtClean="0"/>
              <a:t>At first, life remained relatively the same</a:t>
            </a:r>
          </a:p>
          <a:p>
            <a:pPr lvl="2"/>
            <a:r>
              <a:rPr lang="en-US" sz="1800" dirty="0" smtClean="0"/>
              <a:t>Soon Jews…</a:t>
            </a:r>
          </a:p>
          <a:p>
            <a:pPr lvl="3"/>
            <a:r>
              <a:rPr lang="en-US" sz="1800" dirty="0" smtClean="0"/>
              <a:t>Must wear a yellow start, hand in their bicycles</a:t>
            </a:r>
          </a:p>
          <a:p>
            <a:pPr lvl="3"/>
            <a:r>
              <a:rPr lang="en-US" sz="1800" dirty="0" smtClean="0"/>
              <a:t>Are banned from trams, are forbidden to use any car</a:t>
            </a:r>
          </a:p>
          <a:p>
            <a:pPr lvl="3"/>
            <a:r>
              <a:rPr lang="en-US" sz="1800" dirty="0" smtClean="0"/>
              <a:t>Are only allowed to shop at certain times, in certain shops</a:t>
            </a:r>
          </a:p>
          <a:p>
            <a:pPr lvl="3"/>
            <a:r>
              <a:rPr lang="en-US" sz="1800" dirty="0" smtClean="0"/>
              <a:t>Must be indoors from 8:00 in the evening until 6:00 in the morning</a:t>
            </a:r>
          </a:p>
          <a:p>
            <a:pPr marL="1371600" lvl="3" indent="0">
              <a:buNone/>
            </a:pPr>
            <a:endParaRPr lang="en-US" sz="1800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6686"/>
          </a:xfrm>
        </p:spPr>
        <p:txBody>
          <a:bodyPr/>
          <a:lstStyle/>
          <a:p>
            <a:pPr algn="ctr"/>
            <a:r>
              <a:rPr lang="en-US" dirty="0" smtClean="0"/>
              <a:t>The Need for Hiding: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7383" y="1306286"/>
            <a:ext cx="9849394" cy="5551713"/>
          </a:xfrm>
        </p:spPr>
        <p:txBody>
          <a:bodyPr/>
          <a:lstStyle/>
          <a:p>
            <a:r>
              <a:rPr lang="en-US" sz="2400" dirty="0" smtClean="0"/>
              <a:t>By 1942:</a:t>
            </a:r>
          </a:p>
          <a:p>
            <a:pPr lvl="1"/>
            <a:r>
              <a:rPr lang="en-US" sz="2400" dirty="0"/>
              <a:t>Anne had received her diary (Kitty)</a:t>
            </a:r>
          </a:p>
          <a:p>
            <a:pPr lvl="1"/>
            <a:r>
              <a:rPr lang="en-US" sz="2400" dirty="0"/>
              <a:t>Otto Frank had transferred ownership of his company</a:t>
            </a:r>
          </a:p>
          <a:p>
            <a:pPr lvl="1"/>
            <a:r>
              <a:rPr lang="en-US" sz="2400" dirty="0"/>
              <a:t>Family planning for hiding</a:t>
            </a:r>
          </a:p>
          <a:p>
            <a:pPr lvl="1"/>
            <a:r>
              <a:rPr lang="en-US" sz="2400" dirty="0"/>
              <a:t>July – Margot received call-up notice from Secret Service</a:t>
            </a:r>
          </a:p>
          <a:p>
            <a:pPr lvl="1"/>
            <a:r>
              <a:rPr lang="en-US" sz="2400" dirty="0"/>
              <a:t>Family moves into hiding</a:t>
            </a:r>
          </a:p>
          <a:p>
            <a:r>
              <a:rPr lang="en-US" sz="2400" dirty="0" smtClean="0"/>
              <a:t>The Play</a:t>
            </a:r>
          </a:p>
          <a:p>
            <a:pPr lvl="1"/>
            <a:r>
              <a:rPr lang="en-US" sz="2400" dirty="0" smtClean="0"/>
              <a:t>Diary vs. Play</a:t>
            </a:r>
          </a:p>
          <a:p>
            <a:pPr lvl="1"/>
            <a:r>
              <a:rPr lang="en-US" sz="2400" dirty="0" smtClean="0"/>
              <a:t>Imagined experience of 8 people who lived in the Secret Annex</a:t>
            </a:r>
          </a:p>
          <a:p>
            <a:pPr lvl="1"/>
            <a:r>
              <a:rPr lang="en-US" sz="2400" dirty="0" smtClean="0"/>
              <a:t>Based on Anne’s Diary (</a:t>
            </a:r>
            <a:r>
              <a:rPr lang="en-US" sz="2400" dirty="0" err="1" smtClean="0"/>
              <a:t>Kesselmen</a:t>
            </a:r>
            <a:r>
              <a:rPr lang="en-US" sz="2400" dirty="0" smtClean="0"/>
              <a:t> version)</a:t>
            </a:r>
          </a:p>
          <a:p>
            <a:pPr lvl="1"/>
            <a:r>
              <a:rPr lang="en-US" sz="2400" dirty="0" smtClean="0"/>
              <a:t>Powerful moments for each member of the cast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38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13212"/>
            <a:ext cx="8596668" cy="735874"/>
          </a:xfrm>
        </p:spPr>
        <p:txBody>
          <a:bodyPr/>
          <a:lstStyle/>
          <a:p>
            <a:pPr algn="ctr"/>
            <a:r>
              <a:rPr lang="en-US" dirty="0" smtClean="0"/>
              <a:t>Characters: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849086"/>
            <a:ext cx="8596668" cy="600891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Unique Acting Experience:</a:t>
            </a:r>
          </a:p>
          <a:p>
            <a:pPr lvl="1"/>
            <a:r>
              <a:rPr lang="en-US" sz="2400" dirty="0" smtClean="0"/>
              <a:t>12 Angry Jurors vs. Diary of Anne Frank </a:t>
            </a:r>
          </a:p>
          <a:p>
            <a:pPr lvl="1"/>
            <a:r>
              <a:rPr lang="en-US" sz="2400" dirty="0" smtClean="0"/>
              <a:t>Real people—historical figures</a:t>
            </a:r>
          </a:p>
          <a:p>
            <a:pPr lvl="1"/>
            <a:r>
              <a:rPr lang="en-US" sz="2400" dirty="0" smtClean="0"/>
              <a:t>Complexity</a:t>
            </a:r>
          </a:p>
          <a:p>
            <a:pPr lvl="2"/>
            <a:r>
              <a:rPr lang="en-US" sz="2400" dirty="0"/>
              <a:t>Who they are </a:t>
            </a:r>
            <a:r>
              <a:rPr lang="en-US" sz="2400" dirty="0" smtClean="0"/>
              <a:t>before / in public</a:t>
            </a:r>
            <a:endParaRPr lang="en-US" sz="2400" dirty="0"/>
          </a:p>
          <a:p>
            <a:pPr lvl="2"/>
            <a:r>
              <a:rPr lang="en-US" sz="2400" dirty="0"/>
              <a:t>How they respond to </a:t>
            </a:r>
            <a:r>
              <a:rPr lang="en-US" sz="2400" dirty="0" smtClean="0"/>
              <a:t>circumstance</a:t>
            </a:r>
          </a:p>
          <a:p>
            <a:pPr lvl="2"/>
            <a:r>
              <a:rPr lang="en-US" sz="2400" dirty="0" smtClean="0"/>
              <a:t>Play—two years</a:t>
            </a:r>
            <a:endParaRPr lang="en-US" sz="2400" dirty="0"/>
          </a:p>
          <a:p>
            <a:pPr lvl="1"/>
            <a:r>
              <a:rPr lang="en-US" sz="2400" dirty="0" smtClean="0"/>
              <a:t>Every actor:</a:t>
            </a:r>
          </a:p>
          <a:p>
            <a:pPr lvl="2"/>
            <a:r>
              <a:rPr lang="en-US" sz="2400" dirty="0" smtClean="0"/>
              <a:t>RICH: Growth/evolution of character</a:t>
            </a:r>
          </a:p>
          <a:p>
            <a:pPr lvl="2"/>
            <a:r>
              <a:rPr lang="en-US" sz="2400" dirty="0" smtClean="0"/>
              <a:t>Powerful moments</a:t>
            </a:r>
          </a:p>
          <a:p>
            <a:pPr lvl="2"/>
            <a:r>
              <a:rPr lang="en-US" sz="2400" dirty="0" smtClean="0"/>
              <a:t>Character work (so much to learn!)</a:t>
            </a:r>
          </a:p>
        </p:txBody>
      </p:sp>
    </p:spTree>
    <p:extLst>
      <p:ext uri="{BB962C8B-B14F-4D97-AF65-F5344CB8AC3E}">
        <p14:creationId xmlns:p14="http://schemas.microsoft.com/office/powerpoint/2010/main" val="320111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9505"/>
            <a:ext cx="3854528" cy="127846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Characters: Frank Family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0459" y="104503"/>
            <a:ext cx="4983500" cy="6753497"/>
          </a:xfrm>
        </p:spPr>
        <p:txBody>
          <a:bodyPr>
            <a:normAutofit fontScale="85000" lnSpcReduction="10000"/>
          </a:bodyPr>
          <a:lstStyle/>
          <a:p>
            <a:pPr marL="342900" lvl="1" indent="-342900"/>
            <a:r>
              <a:rPr lang="en-US" sz="2600" b="1" dirty="0" smtClean="0"/>
              <a:t>Otto:</a:t>
            </a:r>
            <a:r>
              <a:rPr lang="en-US" sz="2600" dirty="0" smtClean="0"/>
              <a:t>  </a:t>
            </a:r>
          </a:p>
          <a:p>
            <a:pPr marL="742950" lvl="2" indent="-342900"/>
            <a:r>
              <a:rPr lang="en-US" sz="2600" dirty="0" smtClean="0"/>
              <a:t>A wonderful man: supportive—helps people work together</a:t>
            </a:r>
          </a:p>
          <a:p>
            <a:pPr marL="742950" lvl="2" indent="-342900"/>
            <a:r>
              <a:rPr lang="en-US" sz="2600" dirty="0" smtClean="0"/>
              <a:t>Slight German accent</a:t>
            </a:r>
          </a:p>
          <a:p>
            <a:pPr marL="342900" lvl="1" indent="-342900"/>
            <a:r>
              <a:rPr lang="en-US" sz="2600" b="1" dirty="0" smtClean="0"/>
              <a:t>Edith: </a:t>
            </a:r>
          </a:p>
          <a:p>
            <a:pPr marL="742950" lvl="2" indent="-342900"/>
            <a:r>
              <a:rPr lang="en-US" sz="2600" dirty="0" smtClean="0"/>
              <a:t>Nervous, strained—struggles with Anne, Van </a:t>
            </a:r>
            <a:r>
              <a:rPr lang="en-US" sz="2600" dirty="0" err="1" smtClean="0"/>
              <a:t>Daans</a:t>
            </a:r>
            <a:r>
              <a:rPr lang="en-US" sz="2600" dirty="0" smtClean="0"/>
              <a:t>, situation</a:t>
            </a:r>
          </a:p>
          <a:p>
            <a:pPr marL="742950" lvl="2" indent="-342900"/>
            <a:r>
              <a:rPr lang="en-US" sz="2600" dirty="0" smtClean="0"/>
              <a:t>Slight German accent</a:t>
            </a:r>
          </a:p>
          <a:p>
            <a:pPr marL="342900" lvl="1" indent="-342900"/>
            <a:r>
              <a:rPr lang="en-US" sz="2600" b="1" dirty="0" smtClean="0"/>
              <a:t>Margot:</a:t>
            </a:r>
          </a:p>
          <a:p>
            <a:pPr marL="742950" lvl="2" indent="-342900"/>
            <a:r>
              <a:rPr lang="en-US" sz="2600" dirty="0" smtClean="0"/>
              <a:t>Polite and well behaved</a:t>
            </a:r>
          </a:p>
          <a:p>
            <a:pPr marL="742950" lvl="2" indent="-342900"/>
            <a:r>
              <a:rPr lang="en-US" sz="2600" dirty="0" smtClean="0"/>
              <a:t>The ideal child (mature)</a:t>
            </a:r>
          </a:p>
          <a:p>
            <a:pPr marL="342900" lvl="1" indent="-342900"/>
            <a:r>
              <a:rPr lang="en-US" sz="2600" b="1" dirty="0" smtClean="0"/>
              <a:t>Anne: </a:t>
            </a:r>
          </a:p>
          <a:p>
            <a:pPr marL="742950" lvl="2" indent="-342900"/>
            <a:r>
              <a:rPr lang="en-US" sz="2600" dirty="0" smtClean="0"/>
              <a:t>Must grow significantly throughout the play</a:t>
            </a:r>
          </a:p>
          <a:p>
            <a:pPr marL="742950" lvl="2" indent="-342900"/>
            <a:r>
              <a:rPr lang="en-US" sz="2600" dirty="0" smtClean="0"/>
              <a:t>Must be able to demonstrate great versatility (rambunctious –insightful, playful – despair)</a:t>
            </a:r>
          </a:p>
          <a:p>
            <a:pPr marL="742950" lvl="2" indent="-342900"/>
            <a:endParaRPr lang="en-US" sz="3400" dirty="0" smtClean="0"/>
          </a:p>
          <a:p>
            <a:pPr marL="342900" lvl="1" indent="-342900"/>
            <a:endParaRPr lang="en-US" sz="2000" dirty="0"/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6262" y="6369354"/>
            <a:ext cx="3903140" cy="25844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Image result for the frank famil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4" t="668" r="5652"/>
          <a:stretch/>
        </p:blipFill>
        <p:spPr bwMode="auto">
          <a:xfrm>
            <a:off x="0" y="1703763"/>
            <a:ext cx="5290458" cy="390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3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1498604"/>
            <a:ext cx="4611616" cy="1278466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Characters: </a:t>
            </a:r>
            <a:br>
              <a:rPr lang="en-US" sz="4800" dirty="0" smtClean="0"/>
            </a:br>
            <a:r>
              <a:rPr lang="en-US" sz="4800" dirty="0" smtClean="0"/>
              <a:t>The Van </a:t>
            </a:r>
            <a:r>
              <a:rPr lang="en-US" sz="4800" dirty="0" err="1" smtClean="0"/>
              <a:t>Daan</a:t>
            </a:r>
            <a:r>
              <a:rPr lang="en-US" sz="4800" dirty="0" smtClean="0"/>
              <a:t> Family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7192" y="0"/>
            <a:ext cx="5365000" cy="672277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Mr. Van </a:t>
            </a:r>
            <a:r>
              <a:rPr lang="en-US" sz="2400" b="1" dirty="0" err="1" smtClean="0"/>
              <a:t>Daan</a:t>
            </a:r>
            <a:r>
              <a:rPr lang="en-US" sz="2400" b="1" dirty="0" smtClean="0"/>
              <a:t>: </a:t>
            </a:r>
          </a:p>
          <a:p>
            <a:pPr lvl="1"/>
            <a:r>
              <a:rPr lang="en-US" sz="2200" dirty="0" smtClean="0"/>
              <a:t>A strong, successful man</a:t>
            </a:r>
          </a:p>
          <a:p>
            <a:pPr lvl="1"/>
            <a:r>
              <a:rPr lang="en-US" sz="2200" dirty="0" smtClean="0"/>
              <a:t>Jovial in the beginning, struggles with circumstances/others as play progresses</a:t>
            </a:r>
          </a:p>
          <a:p>
            <a:r>
              <a:rPr lang="en-US" sz="2400" b="1" dirty="0" smtClean="0"/>
              <a:t>Mrs. Van </a:t>
            </a:r>
            <a:r>
              <a:rPr lang="en-US" sz="2400" b="1" dirty="0" err="1" smtClean="0"/>
              <a:t>Daan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200" dirty="0" smtClean="0"/>
              <a:t>Needs great versatility</a:t>
            </a:r>
          </a:p>
          <a:p>
            <a:pPr lvl="1"/>
            <a:r>
              <a:rPr lang="en-US" sz="2200" dirty="0" smtClean="0"/>
              <a:t>Flirtatious to loving to spiteful to despairing</a:t>
            </a:r>
            <a:endParaRPr lang="en-US" sz="2200" dirty="0"/>
          </a:p>
          <a:p>
            <a:r>
              <a:rPr lang="en-US" sz="2400" b="1" dirty="0" smtClean="0"/>
              <a:t>Peter Van </a:t>
            </a:r>
            <a:r>
              <a:rPr lang="en-US" sz="2400" b="1" dirty="0" err="1" smtClean="0"/>
              <a:t>Daan</a:t>
            </a:r>
            <a:r>
              <a:rPr lang="en-US" sz="2400" b="1" dirty="0" smtClean="0"/>
              <a:t>:</a:t>
            </a:r>
          </a:p>
          <a:p>
            <a:pPr lvl="1"/>
            <a:r>
              <a:rPr lang="en-US" sz="2200" dirty="0" smtClean="0"/>
              <a:t>Shy and awkward</a:t>
            </a:r>
          </a:p>
          <a:p>
            <a:pPr lvl="1"/>
            <a:r>
              <a:rPr lang="en-US" sz="2200" dirty="0" smtClean="0"/>
              <a:t>Eventually forms a relationship with Anne</a:t>
            </a:r>
          </a:p>
          <a:p>
            <a:pPr lvl="1"/>
            <a:r>
              <a:rPr lang="en-US" sz="2200" dirty="0" smtClean="0"/>
              <a:t>Challenging relationship with his father</a:t>
            </a:r>
            <a:endParaRPr lang="en-US" sz="2200" dirty="0"/>
          </a:p>
        </p:txBody>
      </p:sp>
      <p:sp>
        <p:nvSpPr>
          <p:cNvPr id="6" name="AutoShape 6" descr="Image result for the van daans famil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Image result for the van daans famil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8" name="Picture 10" descr="Image result for the van daans fami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193261"/>
            <a:ext cx="4664619" cy="2485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213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14924"/>
            <a:ext cx="4531862" cy="888873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Characters: </a:t>
            </a:r>
            <a:br>
              <a:rPr lang="en-US" sz="4000" dirty="0" smtClean="0"/>
            </a:br>
            <a:r>
              <a:rPr lang="en-US" sz="4000" dirty="0" smtClean="0"/>
              <a:t>The Others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760460" y="167425"/>
            <a:ext cx="7152865" cy="6690575"/>
          </a:xfrm>
        </p:spPr>
        <p:txBody>
          <a:bodyPr>
            <a:normAutofit fontScale="92500"/>
          </a:bodyPr>
          <a:lstStyle/>
          <a:p>
            <a:r>
              <a:rPr lang="en-US" sz="2400" b="1" dirty="0">
                <a:latin typeface="+mj-lt"/>
              </a:rPr>
              <a:t>Miep </a:t>
            </a:r>
            <a:r>
              <a:rPr lang="en-US" sz="2400" b="1" dirty="0" err="1" smtClean="0">
                <a:latin typeface="+mj-lt"/>
              </a:rPr>
              <a:t>Gies</a:t>
            </a:r>
            <a:r>
              <a:rPr lang="en-US" sz="2400" b="1" dirty="0" smtClean="0">
                <a:latin typeface="+mj-lt"/>
              </a:rPr>
              <a:t> &amp; Mr</a:t>
            </a:r>
            <a:r>
              <a:rPr lang="en-US" sz="2400" b="1" dirty="0">
                <a:latin typeface="+mj-lt"/>
              </a:rPr>
              <a:t>. </a:t>
            </a:r>
            <a:r>
              <a:rPr lang="en-US" sz="2400" b="1" dirty="0" err="1" smtClean="0">
                <a:latin typeface="+mj-lt"/>
              </a:rPr>
              <a:t>Kraler</a:t>
            </a:r>
            <a:r>
              <a:rPr lang="en-US" sz="2400" b="1" dirty="0" smtClean="0">
                <a:latin typeface="+mj-lt"/>
              </a:rPr>
              <a:t>: </a:t>
            </a:r>
            <a:endParaRPr lang="en-US" sz="2400" dirty="0" smtClean="0">
              <a:latin typeface="+mj-lt"/>
            </a:endParaRPr>
          </a:p>
          <a:p>
            <a:pPr lvl="1"/>
            <a:r>
              <a:rPr lang="en-US" sz="2200" dirty="0" smtClean="0">
                <a:latin typeface="+mj-lt"/>
              </a:rPr>
              <a:t>Two characters crafted from several people who helped the Franks survive in hiding.</a:t>
            </a:r>
          </a:p>
          <a:p>
            <a:pPr lvl="1"/>
            <a:r>
              <a:rPr lang="en-US" sz="2200" dirty="0" smtClean="0">
                <a:latin typeface="+mj-lt"/>
              </a:rPr>
              <a:t>Links to the outside world—both providing joy and excitement but also providing information and at times, difficult news</a:t>
            </a:r>
          </a:p>
          <a:p>
            <a:r>
              <a:rPr lang="en-US" sz="2400" b="1" dirty="0" smtClean="0"/>
              <a:t>Mr</a:t>
            </a:r>
            <a:r>
              <a:rPr lang="en-US" sz="2400" b="1" dirty="0"/>
              <a:t>. </a:t>
            </a:r>
            <a:r>
              <a:rPr lang="en-US" sz="2400" b="1" dirty="0" err="1"/>
              <a:t>Dussel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lvl="1"/>
            <a:r>
              <a:rPr lang="en-US" sz="2200" dirty="0" smtClean="0"/>
              <a:t>Last person to move into the Secret Annex</a:t>
            </a:r>
          </a:p>
          <a:p>
            <a:pPr lvl="1"/>
            <a:r>
              <a:rPr lang="en-US" sz="2200" dirty="0" smtClean="0"/>
              <a:t>Dentist—Shares </a:t>
            </a:r>
            <a:r>
              <a:rPr lang="en-US" sz="2200" dirty="0"/>
              <a:t>a room with Anne</a:t>
            </a:r>
            <a:endParaRPr lang="en-US" sz="2400" b="1" dirty="0"/>
          </a:p>
          <a:p>
            <a:pPr lvl="1"/>
            <a:r>
              <a:rPr lang="en-US" sz="2200" dirty="0" smtClean="0"/>
              <a:t>Although he has some bright moments, he is an anxious, rigid man who struggles with the confines of the annex</a:t>
            </a:r>
            <a:endParaRPr lang="en-US" sz="2200" dirty="0" smtClean="0"/>
          </a:p>
          <a:p>
            <a:r>
              <a:rPr lang="en-US" sz="2400" b="1" dirty="0" smtClean="0">
                <a:latin typeface="+mj-lt"/>
              </a:rPr>
              <a:t>The </a:t>
            </a:r>
            <a:r>
              <a:rPr lang="en-US" sz="2400" b="1" dirty="0" smtClean="0">
                <a:latin typeface="+mj-lt"/>
              </a:rPr>
              <a:t>Nazis:</a:t>
            </a:r>
          </a:p>
          <a:p>
            <a:pPr lvl="1"/>
            <a:r>
              <a:rPr lang="en-US" sz="2200" dirty="0" smtClean="0">
                <a:latin typeface="+mj-lt"/>
              </a:rPr>
              <a:t>Small roles—at the end of show—but horrifically frightening for the </a:t>
            </a:r>
            <a:r>
              <a:rPr lang="en-US" sz="2200" dirty="0" smtClean="0">
                <a:latin typeface="+mj-lt"/>
              </a:rPr>
              <a:t>audience</a:t>
            </a:r>
          </a:p>
          <a:p>
            <a:pPr lvl="1"/>
            <a:r>
              <a:rPr lang="en-US" sz="2200" dirty="0" smtClean="0">
                <a:latin typeface="+mj-lt"/>
              </a:rPr>
              <a:t>Will also make up some of the broadcast voices (the ones where we do not have the original recordings)</a:t>
            </a:r>
            <a:endParaRPr lang="en-US" sz="2200" dirty="0">
              <a:latin typeface="+mj-lt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521759" y="6310552"/>
            <a:ext cx="3210731" cy="21418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2" descr="Image result for miep gi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3797"/>
            <a:ext cx="238125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Mr. Dusse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834" y="3850925"/>
            <a:ext cx="2459627" cy="2459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193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2756"/>
          </a:xfrm>
        </p:spPr>
        <p:txBody>
          <a:bodyPr/>
          <a:lstStyle/>
          <a:p>
            <a:r>
              <a:rPr lang="en-US" dirty="0" smtClean="0"/>
              <a:t>AUDITIONING TIPS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566" y="1254034"/>
            <a:ext cx="11913325" cy="544721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Perception: Confident and Likable </a:t>
            </a:r>
          </a:p>
          <a:p>
            <a:pPr lvl="1"/>
            <a:r>
              <a:rPr lang="en-US" sz="2800" dirty="0" smtClean="0"/>
              <a:t>BEGINNING OF AUDITION</a:t>
            </a:r>
          </a:p>
          <a:p>
            <a:pPr lvl="2"/>
            <a:r>
              <a:rPr lang="en-US" sz="2800" dirty="0" smtClean="0"/>
              <a:t>Posture</a:t>
            </a:r>
          </a:p>
          <a:p>
            <a:pPr lvl="2"/>
            <a:r>
              <a:rPr lang="en-US" sz="2800" dirty="0" smtClean="0"/>
              <a:t>Eye Contact</a:t>
            </a:r>
          </a:p>
          <a:p>
            <a:pPr lvl="2"/>
            <a:r>
              <a:rPr lang="en-US" sz="2800" dirty="0" smtClean="0"/>
              <a:t>Handing </a:t>
            </a:r>
            <a:r>
              <a:rPr lang="en-US" sz="2800" dirty="0" smtClean="0"/>
              <a:t>Sheet</a:t>
            </a:r>
          </a:p>
          <a:p>
            <a:pPr lvl="2"/>
            <a:r>
              <a:rPr lang="en-US" sz="2800" dirty="0" smtClean="0"/>
              <a:t>Where do I look during a monologue?!?!</a:t>
            </a:r>
            <a:endParaRPr lang="en-US" sz="2800" dirty="0" smtClean="0"/>
          </a:p>
          <a:p>
            <a:pPr lvl="1"/>
            <a:r>
              <a:rPr lang="en-US" sz="2800" dirty="0" smtClean="0"/>
              <a:t>END OF AUDITION</a:t>
            </a:r>
          </a:p>
          <a:p>
            <a:pPr lvl="2"/>
            <a:r>
              <a:rPr lang="en-US" sz="2800" dirty="0" smtClean="0"/>
              <a:t>Smile &amp; Make Eye Contact</a:t>
            </a:r>
          </a:p>
          <a:p>
            <a:pPr lvl="2"/>
            <a:r>
              <a:rPr lang="en-US" sz="2800" dirty="0" smtClean="0"/>
              <a:t>Say THANK YOU</a:t>
            </a:r>
          </a:p>
          <a:p>
            <a:pPr lvl="2"/>
            <a:r>
              <a:rPr lang="en-US" sz="2800" dirty="0" smtClean="0"/>
              <a:t>Walk out confidently NO MATTER WHAT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055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413</TotalTime>
  <Words>839</Words>
  <Application>Microsoft Office PowerPoint</Application>
  <PresentationFormat>Widescreen</PresentationFormat>
  <Paragraphs>125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Trebuchet MS</vt:lpstr>
      <vt:lpstr>Wingdings</vt:lpstr>
      <vt:lpstr>Wingdings 3</vt:lpstr>
      <vt:lpstr>Facet</vt:lpstr>
      <vt:lpstr>Alice’s Adventures in Wonderland &amp; The Diary of Anne Frank</vt:lpstr>
      <vt:lpstr>Germany’s Story: Pre - WWII</vt:lpstr>
      <vt:lpstr>Hitler’s Persecution</vt:lpstr>
      <vt:lpstr>The Need for Hiding:</vt:lpstr>
      <vt:lpstr>Characters:</vt:lpstr>
      <vt:lpstr>Characters: Frank Family</vt:lpstr>
      <vt:lpstr>Characters:  The Van Daan Family</vt:lpstr>
      <vt:lpstr>Characters:  The Others</vt:lpstr>
      <vt:lpstr>AUDITIONING TIPS</vt:lpstr>
      <vt:lpstr>Auditions: Diary Monologues &amp; Scenes</vt:lpstr>
      <vt:lpstr>Final Reminders: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Midsummer Night’s Dream</dc:title>
  <dc:creator>Amber Kind-Keppel</dc:creator>
  <cp:lastModifiedBy>Amber Kind-Keppel</cp:lastModifiedBy>
  <cp:revision>34</cp:revision>
  <dcterms:created xsi:type="dcterms:W3CDTF">2017-09-10T21:34:58Z</dcterms:created>
  <dcterms:modified xsi:type="dcterms:W3CDTF">2018-09-11T13:54:26Z</dcterms:modified>
</cp:coreProperties>
</file>